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7" r:id="rId2"/>
    <p:sldId id="282" r:id="rId3"/>
    <p:sldId id="262" r:id="rId4"/>
    <p:sldId id="268" r:id="rId5"/>
    <p:sldId id="283" r:id="rId6"/>
    <p:sldId id="287" r:id="rId7"/>
    <p:sldId id="288" r:id="rId8"/>
    <p:sldId id="285" r:id="rId9"/>
    <p:sldId id="284" r:id="rId10"/>
    <p:sldId id="286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86150" initials="8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9C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15" autoAdjust="0"/>
    <p:restoredTop sz="94660"/>
  </p:normalViewPr>
  <p:slideViewPr>
    <p:cSldViewPr snapToGrid="0">
      <p:cViewPr>
        <p:scale>
          <a:sx n="86" d="100"/>
          <a:sy n="86" d="100"/>
        </p:scale>
        <p:origin x="704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8802EF-2A3F-08B4-7B8D-D896E1D127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9C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300AB7E6-075E-E6EB-2A90-A6CBBFA19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885" y="1857825"/>
            <a:ext cx="9030838" cy="31423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" y="273685"/>
            <a:ext cx="5356860" cy="54495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357620" y="3857943"/>
            <a:ext cx="5080000" cy="2181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ct val="60000"/>
              </a:spcAft>
            </a:pPr>
            <a:r>
              <a:rPr lang="en-US" altLang="zh-CN" sz="2300" b="1"/>
              <a:t>Security Features</a:t>
            </a:r>
          </a:p>
          <a:p>
            <a:r>
              <a:rPr lang="en-US" altLang="zh-CN" sz="1600"/>
              <a:t>✓ Anti-Pry Design</a:t>
            </a:r>
          </a:p>
          <a:p>
            <a:r>
              <a:rPr lang="en-US" altLang="zh-CN" sz="1600"/>
              <a:t>✓ Reinforced Lock Area</a:t>
            </a:r>
          </a:p>
          <a:p>
            <a:r>
              <a:rPr lang="en-US" altLang="zh-CN" sz="1600"/>
              <a:t>✓ Anti-Drill Protection Plate</a:t>
            </a:r>
          </a:p>
          <a:p>
            <a:r>
              <a:rPr lang="en-US" altLang="zh-CN" sz="1600"/>
              <a:t>✓ Anti-Lift Hinge Bolts</a:t>
            </a:r>
          </a:p>
          <a:p>
            <a:r>
              <a:rPr lang="en-US" altLang="zh-CN" sz="1600"/>
              <a:t>✓ Multi-Point Locking System</a:t>
            </a:r>
          </a:p>
          <a:p>
            <a:r>
              <a:rPr lang="en-US" altLang="zh-CN" sz="1600"/>
              <a:t>✓ Heavy Duty Steel Construction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435090" y="117792"/>
            <a:ext cx="5080000" cy="316674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ct val="60000"/>
              </a:spcAft>
            </a:pPr>
            <a:r>
              <a:rPr lang="en-US" altLang="zh-CN" sz="2300" b="1"/>
              <a:t>Standard Sizes</a:t>
            </a:r>
          </a:p>
          <a:p>
            <a:r>
              <a:rPr lang="en-US" altLang="zh-CN" sz="1600"/>
              <a:t>Single Door:</a:t>
            </a:r>
          </a:p>
          <a:p>
            <a:r>
              <a:rPr lang="en-US" altLang="zh-CN" sz="1600"/>
              <a:t>900 × 2100 mm</a:t>
            </a:r>
          </a:p>
          <a:p>
            <a:r>
              <a:rPr lang="en-US" altLang="zh-CN" sz="1600"/>
              <a:t>950 × 2050 mm</a:t>
            </a:r>
          </a:p>
          <a:p>
            <a:r>
              <a:rPr lang="en-US" altLang="zh-CN" sz="1600"/>
              <a:t>960 × 2050 mm</a:t>
            </a:r>
          </a:p>
          <a:p>
            <a:r>
              <a:rPr lang="en-US" altLang="zh-CN" sz="1600"/>
              <a:t>1000 × 2100 mm</a:t>
            </a:r>
          </a:p>
          <a:p>
            <a:r>
              <a:rPr lang="en-US" altLang="zh-CN" sz="1600"/>
              <a:t>Double Door:</a:t>
            </a:r>
          </a:p>
          <a:p>
            <a:r>
              <a:rPr lang="en-US" altLang="zh-CN" sz="1600"/>
              <a:t>1200 × 2100 mm</a:t>
            </a:r>
          </a:p>
          <a:p>
            <a:r>
              <a:rPr lang="en-US" altLang="zh-CN" sz="1600"/>
              <a:t>1500 × 2100 mm</a:t>
            </a:r>
          </a:p>
          <a:p>
            <a:r>
              <a:rPr lang="en-US" altLang="zh-CN" sz="1600"/>
              <a:t>1800 × 2100 mm</a:t>
            </a:r>
          </a:p>
          <a:p>
            <a:r>
              <a:rPr lang="en-US" altLang="zh-CN" sz="1600"/>
              <a:t>Custom Sizes Available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7CCBA86-BF1C-B7FA-4A11-C279F67483A5}"/>
              </a:ext>
            </a:extLst>
          </p:cNvPr>
          <p:cNvGrpSpPr/>
          <p:nvPr/>
        </p:nvGrpSpPr>
        <p:grpSpPr>
          <a:xfrm>
            <a:off x="234043" y="333829"/>
            <a:ext cx="1304653" cy="496263"/>
            <a:chOff x="234043" y="333829"/>
            <a:chExt cx="1304653" cy="496263"/>
          </a:xfrm>
        </p:grpSpPr>
        <p:pic>
          <p:nvPicPr>
            <p:cNvPr id="7" name="Picture 6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864CA62C-EF7A-21CE-CA83-FA17F6B42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043" y="539262"/>
              <a:ext cx="1143000" cy="290830"/>
            </a:xfrm>
            <a:prstGeom prst="rect">
              <a:avLst/>
            </a:prstGeom>
          </p:spPr>
        </p:pic>
        <p:pic>
          <p:nvPicPr>
            <p:cNvPr id="8" name="Picture 7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69866935-0679-D311-DBCD-6CB0FEB37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696" y="333829"/>
              <a:ext cx="1143000" cy="205433"/>
            </a:xfrm>
            <a:prstGeom prst="rect">
              <a:avLst/>
            </a:prstGeom>
          </p:spPr>
        </p:pic>
      </p:grpSp>
      <p:pic>
        <p:nvPicPr>
          <p:cNvPr id="4" name="Picture 3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B35D5E69-9F2E-625B-BD38-AB65AFAF8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48" y="128396"/>
            <a:ext cx="1180795" cy="4108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6" descr="862476860466572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708" y="1772603"/>
            <a:ext cx="5272405" cy="402145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6467475" y="627380"/>
            <a:ext cx="498919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b="1" i="1">
                <a:solidFill>
                  <a:srgbClr val="C00000"/>
                </a:solidFill>
                <a:latin typeface="Times New Roman" panose="02020603050405020304" charset="0"/>
              </a:rPr>
              <a:t>Openning Direction:</a:t>
            </a:r>
            <a:endParaRPr lang="en-US" altLang="en-US" b="1" i="1">
              <a:solidFill>
                <a:srgbClr val="C00000"/>
              </a:solidFill>
              <a:latin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77160" y="6210300"/>
            <a:ext cx="41268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i="1">
                <a:solidFill>
                  <a:srgbClr val="C00000"/>
                </a:solidFill>
              </a:rPr>
              <a:t>#Door leaf is infilled with mainly Perlite fireproof board</a:t>
            </a:r>
          </a:p>
          <a:p>
            <a:r>
              <a:rPr lang="en-US" altLang="zh-CN" sz="1400" i="1">
                <a:solidFill>
                  <a:srgbClr val="C00000"/>
                </a:solidFill>
              </a:rPr>
              <a:t>*Optional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920" y="857885"/>
            <a:ext cx="4652645" cy="535241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70735DF-7912-F2AC-7721-BEBCB1E2985E}"/>
              </a:ext>
            </a:extLst>
          </p:cNvPr>
          <p:cNvGrpSpPr/>
          <p:nvPr/>
        </p:nvGrpSpPr>
        <p:grpSpPr>
          <a:xfrm>
            <a:off x="1010920" y="627380"/>
            <a:ext cx="1304653" cy="496263"/>
            <a:chOff x="234043" y="333829"/>
            <a:chExt cx="1304653" cy="496263"/>
          </a:xfrm>
        </p:grpSpPr>
        <p:pic>
          <p:nvPicPr>
            <p:cNvPr id="5" name="Picture 4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DE2FAAFE-2344-9E79-E15A-6383AFCC9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043" y="539262"/>
              <a:ext cx="1143000" cy="290830"/>
            </a:xfrm>
            <a:prstGeom prst="rect">
              <a:avLst/>
            </a:prstGeom>
          </p:spPr>
        </p:pic>
        <p:pic>
          <p:nvPicPr>
            <p:cNvPr id="6" name="Picture 5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630F3648-9E2B-F109-CB74-B646EFB9F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696" y="333829"/>
              <a:ext cx="1143000" cy="205433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27C317D-E30C-47A9-6E52-C9717378D507}"/>
              </a:ext>
            </a:extLst>
          </p:cNvPr>
          <p:cNvGrpSpPr/>
          <p:nvPr/>
        </p:nvGrpSpPr>
        <p:grpSpPr>
          <a:xfrm>
            <a:off x="598896" y="1125306"/>
            <a:ext cx="1304653" cy="496263"/>
            <a:chOff x="234043" y="333829"/>
            <a:chExt cx="1304653" cy="496263"/>
          </a:xfrm>
        </p:grpSpPr>
        <p:pic>
          <p:nvPicPr>
            <p:cNvPr id="8" name="Picture 7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4D3278A7-FC09-D313-C0A9-F84614294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043" y="539262"/>
              <a:ext cx="1143000" cy="290830"/>
            </a:xfrm>
            <a:prstGeom prst="rect">
              <a:avLst/>
            </a:prstGeom>
          </p:spPr>
        </p:pic>
        <p:pic>
          <p:nvPicPr>
            <p:cNvPr id="9" name="Picture 8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157E30E2-E6C5-DB34-7E58-BF3306338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696" y="333829"/>
              <a:ext cx="1143000" cy="205433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B9D124-B312-5569-40F9-AA7AE30E5CDD}"/>
              </a:ext>
            </a:extLst>
          </p:cNvPr>
          <p:cNvGrpSpPr/>
          <p:nvPr/>
        </p:nvGrpSpPr>
        <p:grpSpPr>
          <a:xfrm>
            <a:off x="825481" y="654611"/>
            <a:ext cx="1304653" cy="496263"/>
            <a:chOff x="234043" y="333829"/>
            <a:chExt cx="1304653" cy="496263"/>
          </a:xfrm>
        </p:grpSpPr>
        <p:pic>
          <p:nvPicPr>
            <p:cNvPr id="11" name="Picture 10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B453CB4B-2C37-9581-16F8-B548E843B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043" y="539262"/>
              <a:ext cx="1143000" cy="290830"/>
            </a:xfrm>
            <a:prstGeom prst="rect">
              <a:avLst/>
            </a:prstGeom>
          </p:spPr>
        </p:pic>
        <p:pic>
          <p:nvPicPr>
            <p:cNvPr id="12" name="Picture 11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A1B3AAC9-6E35-75B4-BB75-B7087FFA9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696" y="333829"/>
              <a:ext cx="1143000" cy="20543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C3123B2-6F1E-FC92-97B9-EAC5F2AACA02}"/>
              </a:ext>
            </a:extLst>
          </p:cNvPr>
          <p:cNvGrpSpPr/>
          <p:nvPr/>
        </p:nvGrpSpPr>
        <p:grpSpPr>
          <a:xfrm>
            <a:off x="815212" y="654611"/>
            <a:ext cx="1304653" cy="496263"/>
            <a:chOff x="234043" y="333829"/>
            <a:chExt cx="1304653" cy="496263"/>
          </a:xfrm>
        </p:grpSpPr>
        <p:pic>
          <p:nvPicPr>
            <p:cNvPr id="19" name="Picture 18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63A93840-7C35-E61B-CD27-C1298C5D8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043" y="539262"/>
              <a:ext cx="1143000" cy="290830"/>
            </a:xfrm>
            <a:prstGeom prst="rect">
              <a:avLst/>
            </a:prstGeom>
          </p:spPr>
        </p:pic>
        <p:pic>
          <p:nvPicPr>
            <p:cNvPr id="20" name="Picture 19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2C16C59D-42A2-C697-5AB7-6D2754568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696" y="333829"/>
              <a:ext cx="1143000" cy="205433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EF78851-AF55-79AE-15FF-99511F8C3080}"/>
              </a:ext>
            </a:extLst>
          </p:cNvPr>
          <p:cNvGrpSpPr/>
          <p:nvPr/>
        </p:nvGrpSpPr>
        <p:grpSpPr>
          <a:xfrm>
            <a:off x="751296" y="471323"/>
            <a:ext cx="1304653" cy="496263"/>
            <a:chOff x="234043" y="333829"/>
            <a:chExt cx="1304653" cy="496263"/>
          </a:xfrm>
        </p:grpSpPr>
        <p:pic>
          <p:nvPicPr>
            <p:cNvPr id="25" name="Picture 24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8645D4A4-BAF6-F72D-B360-9F572FB9F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043" y="539262"/>
              <a:ext cx="1143000" cy="290830"/>
            </a:xfrm>
            <a:prstGeom prst="rect">
              <a:avLst/>
            </a:prstGeom>
          </p:spPr>
        </p:pic>
        <p:pic>
          <p:nvPicPr>
            <p:cNvPr id="26" name="Picture 25" descr="A white background with black dots&#10;&#10;AI-generated content may be incorrect.">
              <a:extLst>
                <a:ext uri="{FF2B5EF4-FFF2-40B4-BE49-F238E27FC236}">
                  <a16:creationId xmlns:a16="http://schemas.microsoft.com/office/drawing/2014/main" id="{6BFB1D78-6FAD-2EFF-7CE3-71402126D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696" y="333829"/>
              <a:ext cx="1143000" cy="205433"/>
            </a:xfrm>
            <a:prstGeom prst="rect">
              <a:avLst/>
            </a:prstGeom>
          </p:spPr>
        </p:pic>
      </p:grpSp>
      <p:pic>
        <p:nvPicPr>
          <p:cNvPr id="28" name="Picture 27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37DE5D31-F9EF-D231-75C9-51F56C4887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48" y="128396"/>
            <a:ext cx="1180795" cy="4108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95350693"/>
              </p:ext>
            </p:extLst>
          </p:nvPr>
        </p:nvGraphicFramePr>
        <p:xfrm>
          <a:off x="620395" y="436245"/>
          <a:ext cx="10769600" cy="6134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8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1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2110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 i="1" dirty="0">
                          <a:solidFill>
                            <a:srgbClr val="00B0F0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ASSA ABLOY Steel</a:t>
                      </a:r>
                      <a:r>
                        <a:rPr lang="en-US" sz="1800" b="1" i="1" dirty="0">
                          <a:solidFill>
                            <a:srgbClr val="00B0F0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Entry Door Specification </a:t>
                      </a:r>
                      <a:endParaRPr lang="en-US" altLang="en-US" sz="1800" b="1" i="1" dirty="0">
                        <a:solidFill>
                          <a:srgbClr val="00B0F0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Certifications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GB /CE/UL</a:t>
                      </a:r>
                      <a:endParaRPr lang="en-US" altLang="en-US" sz="1200" b="1">
                        <a:solidFill>
                          <a:schemeClr val="tx1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Filling Material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Mainly HONEYCOMB PAPER+skeleton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Fire rated time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30mins</a:t>
                      </a: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43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Doorframe sheet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1.5 mm galvanized steel sheet 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b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Door leaf sheet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1.0mmgalvanized steel sheet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Surface finish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Door leaf and frame powder coated</a:t>
                      </a: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 or wood grain heat transfer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Frame </a:t>
                      </a: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thickness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50/70/90mm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Frame depth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100-300mm or adjustable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Opening direction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Swing Inward / Outward  Left/Right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Color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RAL color system, could be customized as well.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Accessories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Lockset including cylinder with keys,handle,hinges,door viewer,door closer(optional),threshold(optional)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Application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Building project, business, home decoration(Office, hotel, church, home etc.)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6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Package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Inside:PE paper, Outside: carton box and wooden pallets.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Vision panel 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With or without as requsted 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Louver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宋体" panose="02010600030101010101" pitchFamily="2" charset="-122"/>
                          <a:cs typeface="Times New Roman" panose="02020603050405020304" charset="0"/>
                        </a:rPr>
                        <a:t>With or with as requsted</a:t>
                      </a:r>
                      <a:endParaRPr lang="en-US" altLang="en-US" sz="12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400">
                          <a:latin typeface="Times New Roman" panose="02020603050405020304" charset="0"/>
                          <a:ea typeface="Times New Roman" panose="02020603050405020304" charset="0"/>
                          <a:cs typeface="Times New Roman" panose="02020603050405020304" charset="0"/>
                        </a:rPr>
                        <a:t>Size</a:t>
                      </a: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altLang="en-US" sz="14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Can be </a:t>
                      </a:r>
                      <a:r>
                        <a:rPr lang="en-US" altLang="en-US" sz="1400" dirty="0" err="1">
                          <a:latin typeface="Times New Roman" panose="02020603050405020304" charset="0"/>
                          <a:cs typeface="Times New Roman" panose="02020603050405020304" charset="0"/>
                        </a:rPr>
                        <a:t>customised</a:t>
                      </a:r>
                      <a:endParaRPr lang="en-US" altLang="en-US" sz="14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indent="0">
                        <a:buNone/>
                      </a:pPr>
                      <a:endParaRPr lang="en-US" altLang="en-US" sz="1400" dirty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" marR="635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335280"/>
            <a:ext cx="4284980" cy="3343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altLang="zh-CN" sz="1600"/>
          </a:p>
          <a:p>
            <a:r>
              <a:rPr lang="en-US" altLang="zh-CN" sz="1600"/>
              <a:t>Product Name: Security Steel Door</a:t>
            </a:r>
          </a:p>
          <a:p>
            <a:endParaRPr lang="en-US" altLang="zh-CN" sz="1600"/>
          </a:p>
          <a:p>
            <a:r>
              <a:rPr lang="en-US" altLang="zh-CN" sz="1600"/>
              <a:t>Door Type: Single Leaf / Double Leaf Security Door</a:t>
            </a:r>
          </a:p>
          <a:p>
            <a:endParaRPr lang="en-US" altLang="zh-CN" sz="1600"/>
          </a:p>
          <a:p>
            <a:r>
              <a:rPr lang="en-US" altLang="zh-CN" sz="1600"/>
              <a:t>Application: Residential / Apartment / Villa / Commercial Building</a:t>
            </a:r>
          </a:p>
          <a:p>
            <a:endParaRPr lang="en-US" altLang="zh-CN" sz="1600"/>
          </a:p>
          <a:p>
            <a:endParaRPr lang="en-US" altLang="zh-CN" sz="1600"/>
          </a:p>
        </p:txBody>
      </p:sp>
      <p:sp>
        <p:nvSpPr>
          <p:cNvPr id="6" name="文本框 5"/>
          <p:cNvSpPr txBox="1"/>
          <p:nvPr/>
        </p:nvSpPr>
        <p:spPr>
          <a:xfrm>
            <a:off x="154305" y="3077845"/>
            <a:ext cx="5080000" cy="365887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ct val="60000"/>
              </a:spcAft>
            </a:pPr>
            <a:r>
              <a:rPr lang="en-US" altLang="zh-CN" sz="2300" b="1"/>
              <a:t>Door Leaf Construction</a:t>
            </a:r>
          </a:p>
          <a:p>
            <a:r>
              <a:rPr lang="en-US" altLang="zh-CN" sz="1600"/>
              <a:t>Door Leaf Thickness:</a:t>
            </a:r>
          </a:p>
          <a:p>
            <a:r>
              <a:rPr lang="en-US" altLang="zh-CN" sz="1600"/>
              <a:t>50 mm / 70 mm / 90 mm (Customizable)</a:t>
            </a:r>
          </a:p>
          <a:p>
            <a:r>
              <a:rPr lang="en-US" altLang="zh-CN" sz="1600"/>
              <a:t>Steel Sheet Thickness:</a:t>
            </a:r>
          </a:p>
          <a:p>
            <a:r>
              <a:rPr lang="en-US" altLang="zh-CN" sz="1600"/>
              <a:t>Door Skin: 0.8 mm – 1.2 mm Galvanized Steel</a:t>
            </a:r>
          </a:p>
          <a:p>
            <a:r>
              <a:rPr lang="en-US" altLang="zh-CN" sz="1600"/>
              <a:t>Reinforcement Plate: 1.5 mm – 2.0 mm Steel</a:t>
            </a:r>
          </a:p>
          <a:p>
            <a:r>
              <a:rPr lang="en-US" altLang="zh-CN" sz="1600"/>
              <a:t>Core Material:</a:t>
            </a:r>
          </a:p>
          <a:p>
            <a:r>
              <a:rPr lang="en-US" altLang="zh-CN" sz="1600"/>
              <a:t>• Honeycomb Paper</a:t>
            </a:r>
          </a:p>
          <a:p>
            <a:r>
              <a:rPr lang="en-US" altLang="zh-CN" sz="1600"/>
              <a:t>• Rock Wool</a:t>
            </a:r>
          </a:p>
          <a:p>
            <a:r>
              <a:rPr lang="en-US" altLang="zh-CN" sz="1600"/>
              <a:t>• Polyurethane Foam (Optional)</a:t>
            </a:r>
          </a:p>
          <a:p>
            <a:r>
              <a:rPr lang="en-US" altLang="zh-CN" sz="1600"/>
              <a:t>Door Leaf Structure:</a:t>
            </a:r>
          </a:p>
          <a:p>
            <a:r>
              <a:rPr lang="en-US" altLang="zh-CN" sz="1600"/>
              <a:t>Double-layer galvanized steel construction with internal reinforcement.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457825" y="3077845"/>
            <a:ext cx="5080000" cy="365887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ct val="60000"/>
              </a:spcAft>
            </a:pPr>
            <a:r>
              <a:rPr lang="en-US" altLang="zh-CN" sz="2300" b="1"/>
              <a:t>Door Frame</a:t>
            </a:r>
          </a:p>
          <a:p>
            <a:r>
              <a:rPr lang="en-US" altLang="zh-CN" sz="1600"/>
              <a:t>Frame Material:</a:t>
            </a:r>
          </a:p>
          <a:p>
            <a:r>
              <a:rPr lang="en-US" altLang="zh-CN" sz="1600"/>
              <a:t>Galvanized Steel</a:t>
            </a:r>
          </a:p>
          <a:p>
            <a:r>
              <a:rPr lang="en-US" altLang="zh-CN" sz="1600"/>
              <a:t>Frame Thickness:</a:t>
            </a:r>
          </a:p>
          <a:p>
            <a:r>
              <a:rPr lang="en-US" altLang="zh-CN" sz="1600"/>
              <a:t>1.2 mm – 2.0 mm</a:t>
            </a:r>
          </a:p>
          <a:p>
            <a:r>
              <a:rPr lang="en-US" altLang="zh-CN" sz="1600"/>
              <a:t>Frame Depth:</a:t>
            </a:r>
          </a:p>
          <a:p>
            <a:r>
              <a:rPr lang="en-US" altLang="zh-CN" sz="1600"/>
              <a:t>100 mm – 300 mm (Customizable)</a:t>
            </a:r>
          </a:p>
          <a:p>
            <a:r>
              <a:rPr lang="en-US" altLang="zh-CN" sz="1600"/>
              <a:t>Frame Type:</a:t>
            </a:r>
          </a:p>
          <a:p>
            <a:r>
              <a:rPr lang="en-US" altLang="zh-CN" sz="1600"/>
              <a:t>• Standard Frame</a:t>
            </a:r>
          </a:p>
          <a:p>
            <a:r>
              <a:rPr lang="en-US" altLang="zh-CN" sz="1600"/>
              <a:t>• Adjustable Frame</a:t>
            </a:r>
          </a:p>
          <a:p>
            <a:r>
              <a:rPr lang="en-US" altLang="zh-CN" sz="1600"/>
              <a:t>• Welded Frame</a:t>
            </a:r>
          </a:p>
          <a:p>
            <a:r>
              <a:rPr lang="en-US" altLang="zh-CN" sz="1600"/>
              <a:t>Surface Finish:</a:t>
            </a:r>
          </a:p>
          <a:p>
            <a:r>
              <a:rPr lang="en-US" altLang="zh-CN" sz="1600"/>
              <a:t>Powder Coating / Wood Grain Transfer Printing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405" y="147955"/>
            <a:ext cx="2888615" cy="427545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20185" y="266700"/>
            <a:ext cx="5062855" cy="2673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60000"/>
              </a:spcAft>
            </a:pPr>
            <a:r>
              <a:rPr lang="en-US" altLang="zh-CN" sz="2300" b="1"/>
              <a:t>Performance</a:t>
            </a:r>
          </a:p>
          <a:p>
            <a:r>
              <a:rPr lang="en-US" altLang="zh-CN" sz="1600"/>
              <a:t>Corrosion Resistance:</a:t>
            </a:r>
          </a:p>
          <a:p>
            <a:r>
              <a:rPr lang="en-US" altLang="zh-CN" sz="1600"/>
              <a:t>Suitable for Indoor and Outdoor Applications</a:t>
            </a:r>
          </a:p>
          <a:p>
            <a:r>
              <a:rPr lang="en-US" altLang="zh-CN" sz="1600"/>
              <a:t>Weather Resistance:</a:t>
            </a:r>
          </a:p>
          <a:p>
            <a:r>
              <a:rPr lang="en-US" altLang="zh-CN" sz="1600"/>
              <a:t>Available with Weather Seal</a:t>
            </a:r>
          </a:p>
          <a:p>
            <a:r>
              <a:rPr lang="en-US" altLang="zh-CN" sz="1600"/>
              <a:t>Sound Insulation:</a:t>
            </a:r>
          </a:p>
          <a:p>
            <a:r>
              <a:rPr lang="en-US" altLang="zh-CN" sz="1600"/>
              <a:t>Up to 30–35 dB (Depending on Configuration)</a:t>
            </a:r>
          </a:p>
          <a:p>
            <a:r>
              <a:rPr lang="en-US" altLang="zh-CN" sz="1600"/>
              <a:t>Thermal Insulation:</a:t>
            </a:r>
          </a:p>
          <a:p>
            <a:r>
              <a:rPr lang="en-US" altLang="zh-CN" sz="1600"/>
              <a:t>Optional Thermal Core Construction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730" y="112395"/>
            <a:ext cx="5631180" cy="384302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Aft>
                <a:spcPct val="60000"/>
              </a:spcAft>
            </a:pPr>
            <a:r>
              <a:rPr lang="en-US" altLang="zh-CN" sz="2300" b="1"/>
              <a:t>Surface Finishes</a:t>
            </a:r>
          </a:p>
          <a:p>
            <a:r>
              <a:rPr lang="en-US" altLang="zh-CN" sz="1600"/>
              <a:t>Available Colors:</a:t>
            </a:r>
          </a:p>
          <a:p>
            <a:r>
              <a:rPr lang="en-US" altLang="zh-CN" sz="1600"/>
              <a:t>• Matte Black</a:t>
            </a:r>
          </a:p>
          <a:p>
            <a:r>
              <a:rPr lang="en-US" altLang="zh-CN" sz="1600"/>
              <a:t>• Dark Grey</a:t>
            </a:r>
          </a:p>
          <a:p>
            <a:r>
              <a:rPr lang="en-US" altLang="zh-CN" sz="1600"/>
              <a:t>• Light Grey</a:t>
            </a:r>
          </a:p>
          <a:p>
            <a:r>
              <a:rPr lang="en-US" altLang="zh-CN" sz="1600"/>
              <a:t>• White</a:t>
            </a:r>
          </a:p>
          <a:p>
            <a:r>
              <a:rPr lang="en-US" altLang="zh-CN" sz="1600"/>
              <a:t>• Coffee Brown</a:t>
            </a:r>
          </a:p>
          <a:p>
            <a:r>
              <a:rPr lang="en-US" altLang="zh-CN" sz="1600"/>
              <a:t>• Wood Grain Oak</a:t>
            </a:r>
          </a:p>
          <a:p>
            <a:r>
              <a:rPr lang="en-US" altLang="zh-CN" sz="1600"/>
              <a:t>• Walnut</a:t>
            </a:r>
          </a:p>
          <a:p>
            <a:r>
              <a:rPr lang="en-US" altLang="zh-CN" sz="1600"/>
              <a:t>• Teak</a:t>
            </a:r>
          </a:p>
          <a:p>
            <a:r>
              <a:rPr lang="en-US" altLang="zh-CN" sz="1600"/>
              <a:t>Custom RAL Colors Available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905" y="624205"/>
            <a:ext cx="9396095" cy="54705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59765" y="677228"/>
            <a:ext cx="5080000" cy="24276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ct val="60000"/>
              </a:spcAft>
            </a:pPr>
            <a:r>
              <a:rPr lang="en-US" altLang="zh-CN" sz="2300" b="1"/>
              <a:t>Hardware Included</a:t>
            </a:r>
          </a:p>
          <a:p>
            <a:r>
              <a:rPr lang="en-US" altLang="zh-CN" sz="1600"/>
              <a:t>• Security Lock</a:t>
            </a:r>
          </a:p>
          <a:p>
            <a:r>
              <a:rPr lang="en-US" altLang="zh-CN" sz="1600"/>
              <a:t>• Cylinder and Keys</a:t>
            </a:r>
          </a:p>
          <a:p>
            <a:r>
              <a:rPr lang="en-US" altLang="zh-CN" sz="1600"/>
              <a:t>• Hinges</a:t>
            </a:r>
          </a:p>
          <a:p>
            <a:r>
              <a:rPr lang="en-US" altLang="zh-CN" sz="1600"/>
              <a:t>• Handle Set</a:t>
            </a:r>
          </a:p>
          <a:p>
            <a:r>
              <a:rPr lang="en-US" altLang="zh-CN" sz="1600"/>
              <a:t>• Door Viewer (Optional)</a:t>
            </a:r>
          </a:p>
          <a:p>
            <a:r>
              <a:rPr lang="en-US" altLang="zh-CN" sz="1600"/>
              <a:t>• Door Closer (Optional)</a:t>
            </a:r>
          </a:p>
          <a:p>
            <a:r>
              <a:rPr lang="en-US" altLang="zh-CN" sz="1600"/>
              <a:t>• Threshold (Optional)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640" y="677545"/>
            <a:ext cx="6187440" cy="53492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82930" y="576263"/>
            <a:ext cx="5080000" cy="2181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ct val="60000"/>
              </a:spcAft>
            </a:pPr>
            <a:r>
              <a:rPr lang="en-US" altLang="zh-CN" sz="2300" b="1"/>
              <a:t>Hinges</a:t>
            </a:r>
          </a:p>
          <a:p>
            <a:r>
              <a:rPr lang="en-US" altLang="zh-CN" sz="1600"/>
              <a:t>Hinge Type:</a:t>
            </a:r>
          </a:p>
          <a:p>
            <a:r>
              <a:rPr lang="en-US" altLang="zh-CN" sz="1600"/>
              <a:t>Heavy Duty Ball Bearing Hinges</a:t>
            </a:r>
          </a:p>
          <a:p>
            <a:r>
              <a:rPr lang="en-US" altLang="zh-CN" sz="1600"/>
              <a:t>Quantity:</a:t>
            </a:r>
          </a:p>
          <a:p>
            <a:r>
              <a:rPr lang="en-US" altLang="zh-CN" sz="1600"/>
              <a:t>3–4 Hinges per Leaf</a:t>
            </a:r>
          </a:p>
          <a:p>
            <a:r>
              <a:rPr lang="en-US" altLang="zh-CN" sz="1600"/>
              <a:t>Optional:</a:t>
            </a:r>
          </a:p>
          <a:p>
            <a:r>
              <a:rPr lang="en-US" altLang="zh-CN" sz="1600"/>
              <a:t>Concealed Hinges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965" y="334010"/>
            <a:ext cx="3085465" cy="43338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21385" y="421640"/>
            <a:ext cx="5174615" cy="507682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Aft>
                <a:spcPct val="60000"/>
              </a:spcAft>
            </a:pPr>
            <a:r>
              <a:rPr lang="en-US" altLang="zh-CN" sz="2300" b="1"/>
              <a:t>Locking System</a:t>
            </a:r>
          </a:p>
          <a:p>
            <a:r>
              <a:rPr lang="en-US" altLang="zh-CN" sz="1600"/>
              <a:t>Lock Type:</a:t>
            </a:r>
          </a:p>
          <a:p>
            <a:r>
              <a:rPr lang="en-US" altLang="zh-CN" sz="1600"/>
              <a:t>Multi-Point Security Lock</a:t>
            </a:r>
          </a:p>
          <a:p>
            <a:r>
              <a:rPr lang="en-US" altLang="zh-CN" sz="1600"/>
              <a:t>Locking Points:</a:t>
            </a:r>
          </a:p>
          <a:p>
            <a:r>
              <a:rPr lang="en-US" altLang="zh-CN" sz="1600"/>
              <a:t>4 / 6 / 8 / 12 Points</a:t>
            </a:r>
          </a:p>
          <a:p>
            <a:r>
              <a:rPr lang="en-US" altLang="zh-CN" sz="1600"/>
              <a:t>Cylinder:</a:t>
            </a:r>
          </a:p>
          <a:p>
            <a:r>
              <a:rPr lang="en-US" altLang="zh-CN" sz="1600"/>
              <a:t>High Security Anti-Pick Cylinder</a:t>
            </a:r>
          </a:p>
          <a:p>
            <a:r>
              <a:rPr lang="en-US" altLang="zh-CN" sz="1600"/>
              <a:t>Keys:</a:t>
            </a:r>
          </a:p>
          <a:p>
            <a:r>
              <a:rPr lang="en-US" altLang="zh-CN" sz="1600"/>
              <a:t>5 Mechanical Keys Included</a:t>
            </a:r>
          </a:p>
          <a:p>
            <a:r>
              <a:rPr lang="en-US" altLang="zh-CN" sz="1600"/>
              <a:t>Optional:</a:t>
            </a:r>
          </a:p>
          <a:p>
            <a:r>
              <a:rPr lang="en-US" altLang="zh-CN" sz="1600"/>
              <a:t>• Smart Lock</a:t>
            </a:r>
          </a:p>
          <a:p>
            <a:r>
              <a:rPr lang="en-US" altLang="zh-CN" sz="1600"/>
              <a:t>• Fingerprint Lock</a:t>
            </a:r>
          </a:p>
          <a:p>
            <a:r>
              <a:rPr lang="en-US" altLang="zh-CN" sz="1600"/>
              <a:t>• Digital Keypad Lock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585" y="929005"/>
            <a:ext cx="1936750" cy="2552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870" y="421640"/>
            <a:ext cx="1402715" cy="20662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7440" y="4365625"/>
            <a:ext cx="2274570" cy="21164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3610" y="-68580"/>
            <a:ext cx="2735580" cy="381825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3710" y="4260215"/>
            <a:ext cx="1314450" cy="2349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9100" y="3044825"/>
            <a:ext cx="1426210" cy="36163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different doors&#10;&#10;AI-generated content may be incorrect.">
            <a:extLst>
              <a:ext uri="{FF2B5EF4-FFF2-40B4-BE49-F238E27FC236}">
                <a16:creationId xmlns:a16="http://schemas.microsoft.com/office/drawing/2014/main" id="{FA5DB5D4-35F2-9EA9-E5F5-05CACA8D9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79" y="0"/>
            <a:ext cx="10832842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WQ2Y2Y3MTUyMzViNjQwYmQwMzZlNTVlZjk2NDA1Yz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d6e3389-d6b9-407a-992c-800d917bb1b3}"/>
  <p:tag name="TABLE_ENDDRAG_ORIGIN_RECT" val="842*468"/>
  <p:tag name="TABLE_ENDDRAG_RECT" val="54*34*842*46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531</Words>
  <Application>Microsoft Macintosh PowerPoint</Application>
  <PresentationFormat>Widescreen</PresentationFormat>
  <Paragraphs>133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jia xu</dc:creator>
  <cp:lastModifiedBy>Charbadze Tatia</cp:lastModifiedBy>
  <cp:revision>166</cp:revision>
  <dcterms:created xsi:type="dcterms:W3CDTF">2021-09-03T03:51:00Z</dcterms:created>
  <dcterms:modified xsi:type="dcterms:W3CDTF">2026-07-29T12:12:25Z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5DC2B15981234DAFB375301368F3E1DD_13</vt:lpwstr>
  </property>
  <property fmtid="{D5CDD505-2E9C-101B-9397-08002B2CF9AE}" pid="3" name="KSOProductBuildVer">
    <vt:lpwstr>2052-12.1.0.26895</vt:lpwstr>
  </property>
</Properties>
</file>